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Roboto" panose="02000000000000000000" pitchFamily="2" charset="0"/>
      <p:regular r:id="rId12"/>
      <p:bold r:id="rId13"/>
      <p:italic r:id="rId14"/>
      <p:boldItalic r:id="rId15"/>
    </p:embeddedFont>
    <p:embeddedFont>
      <p:font typeface="Roboto Slab" pitchFamily="2" charset="0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36"/>
    <p:restoredTop sz="94610"/>
  </p:normalViewPr>
  <p:slideViewPr>
    <p:cSldViewPr snapToGrid="0" snapToObjects="1">
      <p:cViewPr>
        <p:scale>
          <a:sx n="72" d="100"/>
          <a:sy n="72" d="100"/>
        </p:scale>
        <p:origin x="-1240" y="1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0006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06987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Machine Learning </a:t>
            </a:r>
          </a:p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and </a:t>
            </a:r>
            <a:r>
              <a:rPr lang="en-US" sz="615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2000">
                      <a:schemeClr val="accent1">
                        <a:lumMod val="45000"/>
                        <a:lumOff val="55000"/>
                      </a:schemeClr>
                    </a:gs>
                    <a:gs pos="56000">
                      <a:schemeClr val="accent1">
                        <a:lumMod val="45000"/>
                        <a:lumOff val="55000"/>
                      </a:schemeClr>
                    </a:gs>
                    <a:gs pos="79000">
                      <a:schemeClr val="accent1">
                        <a:lumMod val="50000"/>
                      </a:schemeClr>
                    </a:gs>
                  </a:gsLst>
                  <a:path path="circle">
                    <a:fillToRect l="100000" t="100000"/>
                  </a:path>
                </a:gra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Deep Learning</a:t>
            </a:r>
            <a:r>
              <a:rPr lang="ko-KR" altLang="en-US" sz="615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32000">
                      <a:schemeClr val="accent1">
                        <a:lumMod val="45000"/>
                        <a:lumOff val="55000"/>
                      </a:schemeClr>
                    </a:gs>
                    <a:gs pos="56000">
                      <a:schemeClr val="accent1">
                        <a:lumMod val="45000"/>
                        <a:lumOff val="55000"/>
                      </a:schemeClr>
                    </a:gs>
                    <a:gs pos="79000">
                      <a:schemeClr val="accent1">
                        <a:lumMod val="50000"/>
                      </a:schemeClr>
                    </a:gs>
                  </a:gsLst>
                  <a:path path="circle">
                    <a:fillToRect l="100000" t="100000"/>
                  </a:path>
                </a:gra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endParaRPr lang="en-US" altLang="ko-KR" sz="615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32000">
                    <a:schemeClr val="accent1">
                      <a:lumMod val="45000"/>
                      <a:lumOff val="55000"/>
                    </a:schemeClr>
                  </a:gs>
                  <a:gs pos="56000">
                    <a:schemeClr val="accent1">
                      <a:lumMod val="45000"/>
                      <a:lumOff val="55000"/>
                    </a:schemeClr>
                  </a:gs>
                  <a:gs pos="79000">
                    <a:schemeClr val="accent1">
                      <a:lumMod val="50000"/>
                    </a:schemeClr>
                  </a:gs>
                </a:gsLst>
                <a:path path="circle">
                  <a:fillToRect l="100000" t="100000"/>
                </a:path>
              </a:gra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  <a:p>
            <a:pPr marL="0" indent="0">
              <a:lnSpc>
                <a:spcPts val="7700"/>
              </a:lnSpc>
              <a:buNone/>
            </a:pPr>
            <a:r>
              <a:rPr lang="ko-KR" altLang="en-US" sz="6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en-US" sz="6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: A Beginner's Guide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88180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Discover the world of artificial intelligence through machine learning and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learning. This guide introduces key concepts, algorithms, and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techniques for beginners entering this exciting learning field.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24256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6250186"/>
            <a:ext cx="347663" cy="347663"/>
          </a:xfrm>
          <a:prstGeom prst="rect">
            <a:avLst/>
          </a:prstGeom>
        </p:spPr>
      </p:pic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64EEEE0-9DDB-F4BF-E1B9-1670E1709B8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37" r="-37"/>
          <a:stretch/>
        </p:blipFill>
        <p:spPr>
          <a:xfrm rot="16200000">
            <a:off x="12293069" y="5892266"/>
            <a:ext cx="2662987" cy="2011679"/>
          </a:xfrm>
          <a:prstGeom prst="rtTriangle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42586"/>
            <a:ext cx="74111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is Machine Learning?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" name="Text 2"/>
          <p:cNvSpPr/>
          <p:nvPr/>
        </p:nvSpPr>
        <p:spPr>
          <a:xfrm>
            <a:off x="978813" y="3031688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is a subset of AI that enables systems to learn from data without</a:t>
            </a:r>
            <a:r>
              <a:rPr lang="ko-KR" alt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altLang="ko-KR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</a:t>
            </a:r>
            <a:endParaRPr lang="en-US" sz="1750" dirty="0">
              <a:solidFill>
                <a:srgbClr val="D6E5E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explicit programming.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9" name="Text 6"/>
          <p:cNvSpPr/>
          <p:nvPr/>
        </p:nvSpPr>
        <p:spPr>
          <a:xfrm>
            <a:off x="4846677" y="3031688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It's used in various fields,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including image recognition, natural language processing, and predictive analytics.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3" name="Text 10"/>
          <p:cNvSpPr/>
          <p:nvPr/>
        </p:nvSpPr>
        <p:spPr>
          <a:xfrm>
            <a:off x="957024" y="5455682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Algorithms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610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utilizes algorithms like decision trees, support vector machines, and neural networks.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5600" y="0"/>
            <a:ext cx="41148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424143" y="1431340"/>
            <a:ext cx="5558373" cy="53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163"/>
              </a:lnSpc>
            </a:pPr>
            <a:r>
              <a:rPr lang="en-US" sz="3338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is Machine Learning?</a:t>
            </a:r>
            <a:endParaRPr lang="en-US" sz="3338" dirty="0"/>
          </a:p>
        </p:txBody>
      </p:sp>
      <p:sp>
        <p:nvSpPr>
          <p:cNvPr id="4" name="Shape 1"/>
          <p:cNvSpPr/>
          <p:nvPr/>
        </p:nvSpPr>
        <p:spPr>
          <a:xfrm>
            <a:off x="2424143" y="2218045"/>
            <a:ext cx="2748647" cy="2885450"/>
          </a:xfrm>
          <a:prstGeom prst="roundRect">
            <a:avLst>
              <a:gd name="adj" fmla="val 92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 sz="1350"/>
          </a:p>
        </p:txBody>
      </p:sp>
      <p:sp>
        <p:nvSpPr>
          <p:cNvPr id="5" name="Text 2"/>
          <p:cNvSpPr/>
          <p:nvPr/>
        </p:nvSpPr>
        <p:spPr>
          <a:xfrm>
            <a:off x="2594254" y="2388156"/>
            <a:ext cx="2126426" cy="265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63"/>
              </a:lnSpc>
            </a:pPr>
            <a:r>
              <a:rPr lang="en-US" sz="1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Learning from Data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2594253" y="2755970"/>
            <a:ext cx="244112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38"/>
              </a:lnSpc>
            </a:pPr>
            <a:r>
              <a:rPr lang="en-US" sz="1313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empowers </a:t>
            </a:r>
          </a:p>
          <a:p>
            <a:pPr>
              <a:lnSpc>
                <a:spcPts val="2138"/>
              </a:lnSpc>
            </a:pPr>
            <a:r>
              <a:rPr lang="en-US" sz="1313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computers to learn from data </a:t>
            </a:r>
          </a:p>
          <a:p>
            <a:pPr>
              <a:lnSpc>
                <a:spcPts val="2138"/>
              </a:lnSpc>
            </a:pPr>
            <a:r>
              <a:rPr lang="en-US" sz="1313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without explicit programming. </a:t>
            </a:r>
          </a:p>
          <a:p>
            <a:pPr>
              <a:lnSpc>
                <a:spcPts val="2138"/>
              </a:lnSpc>
            </a:pPr>
            <a:r>
              <a:rPr lang="en-US" sz="1313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Instead of relying on predefined </a:t>
            </a:r>
          </a:p>
          <a:p>
            <a:pPr>
              <a:lnSpc>
                <a:spcPts val="2138"/>
              </a:lnSpc>
            </a:pPr>
            <a:r>
              <a:rPr lang="en-US" sz="1313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rules, algorithms identify pattern and make predictions based on </a:t>
            </a:r>
          </a:p>
          <a:p>
            <a:pPr>
              <a:lnSpc>
                <a:spcPts val="2138"/>
              </a:lnSpc>
            </a:pPr>
            <a:r>
              <a:rPr lang="en-US" sz="1313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information they are fed.</a:t>
            </a:r>
            <a:endParaRPr lang="en-US" sz="1313" dirty="0"/>
          </a:p>
        </p:txBody>
      </p:sp>
      <p:sp>
        <p:nvSpPr>
          <p:cNvPr id="7" name="Shape 4"/>
          <p:cNvSpPr/>
          <p:nvPr/>
        </p:nvSpPr>
        <p:spPr>
          <a:xfrm>
            <a:off x="5342901" y="2218045"/>
            <a:ext cx="2748647" cy="2885450"/>
          </a:xfrm>
          <a:prstGeom prst="roundRect">
            <a:avLst>
              <a:gd name="adj" fmla="val 92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 sz="1350"/>
          </a:p>
        </p:txBody>
      </p:sp>
      <p:sp>
        <p:nvSpPr>
          <p:cNvPr id="8" name="Text 5"/>
          <p:cNvSpPr/>
          <p:nvPr/>
        </p:nvSpPr>
        <p:spPr>
          <a:xfrm>
            <a:off x="5513011" y="2388156"/>
            <a:ext cx="2388602" cy="265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63"/>
              </a:lnSpc>
            </a:pPr>
            <a:r>
              <a:rPr lang="en-US" sz="1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Continual Improvement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5513011" y="2755969"/>
            <a:ext cx="2408426" cy="1905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38"/>
              </a:lnSpc>
            </a:pPr>
            <a:r>
              <a:rPr lang="en-US" sz="1313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algorithms are designed to improve their </a:t>
            </a:r>
          </a:p>
          <a:p>
            <a:pPr>
              <a:lnSpc>
                <a:spcPts val="2138"/>
              </a:lnSpc>
            </a:pPr>
            <a:r>
              <a:rPr lang="en-US" sz="1313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performance over time. As they encounter more data, they refine their models and enhance their ability ,</a:t>
            </a:r>
          </a:p>
          <a:p>
            <a:pPr>
              <a:lnSpc>
                <a:spcPts val="2138"/>
              </a:lnSpc>
            </a:pPr>
            <a:r>
              <a:rPr lang="en-US" sz="1313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make accurate predictions.</a:t>
            </a:r>
            <a:endParaRPr lang="en-US" sz="1313" dirty="0"/>
          </a:p>
        </p:txBody>
      </p:sp>
      <p:sp>
        <p:nvSpPr>
          <p:cNvPr id="10" name="Shape 7"/>
          <p:cNvSpPr/>
          <p:nvPr/>
        </p:nvSpPr>
        <p:spPr>
          <a:xfrm>
            <a:off x="2424143" y="5273605"/>
            <a:ext cx="5667316" cy="1524566"/>
          </a:xfrm>
          <a:prstGeom prst="roundRect">
            <a:avLst>
              <a:gd name="adj" fmla="val 1674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 sz="1350"/>
          </a:p>
        </p:txBody>
      </p:sp>
      <p:sp>
        <p:nvSpPr>
          <p:cNvPr id="11" name="Text 8"/>
          <p:cNvSpPr/>
          <p:nvPr/>
        </p:nvSpPr>
        <p:spPr>
          <a:xfrm>
            <a:off x="2594254" y="5443716"/>
            <a:ext cx="2126426" cy="2657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63"/>
              </a:lnSpc>
            </a:pPr>
            <a:r>
              <a:rPr lang="en-US" sz="16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Wide Applications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2594253" y="5811530"/>
            <a:ext cx="5388263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38"/>
              </a:lnSpc>
            </a:pPr>
            <a:r>
              <a:rPr lang="en-US" sz="1313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has applications across various domains, including </a:t>
            </a:r>
          </a:p>
          <a:p>
            <a:pPr>
              <a:lnSpc>
                <a:spcPts val="2138"/>
              </a:lnSpc>
            </a:pPr>
            <a:r>
              <a:rPr lang="en-US" sz="1313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image recognition, natural language processing, fraud detection, medical diagnosis, and personalized recommendations.</a:t>
            </a:r>
            <a:endParaRPr lang="en-US" sz="1313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6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Deep Learning</a:t>
            </a:r>
            <a:r>
              <a:rPr lang="ko-KR" altLang="en-US" sz="4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en-US" sz="4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: </a:t>
            </a:r>
          </a:p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Next Frontier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87041" y="2314932"/>
            <a:ext cx="30480" cy="5309949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" name="Shape 2"/>
          <p:cNvSpPr/>
          <p:nvPr/>
        </p:nvSpPr>
        <p:spPr>
          <a:xfrm>
            <a:off x="1319808" y="2795707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Shape 3"/>
          <p:cNvSpPr/>
          <p:nvPr/>
        </p:nvSpPr>
        <p:spPr>
          <a:xfrm>
            <a:off x="854273" y="256293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7" name="Text 4"/>
          <p:cNvSpPr/>
          <p:nvPr/>
        </p:nvSpPr>
        <p:spPr>
          <a:xfrm>
            <a:off x="1034058" y="2645569"/>
            <a:ext cx="136327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23149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Definition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3149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 is a subset of machine learning using 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multi-layered neural networks.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19808" y="4639151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1" name="Shape 8"/>
          <p:cNvSpPr/>
          <p:nvPr/>
        </p:nvSpPr>
        <p:spPr>
          <a:xfrm>
            <a:off x="854273" y="4406384"/>
            <a:ext cx="496014" cy="49601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2" name="Text 9"/>
          <p:cNvSpPr/>
          <p:nvPr/>
        </p:nvSpPr>
        <p:spPr>
          <a:xfrm>
            <a:off x="1010960" y="4489013"/>
            <a:ext cx="182642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23149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Advancements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3149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 has revolutionized AI with breakthroughs in image and 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speech recognition.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19808" y="6482596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585F6B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6" name="Shape 13"/>
          <p:cNvSpPr/>
          <p:nvPr/>
        </p:nvSpPr>
        <p:spPr>
          <a:xfrm>
            <a:off x="854273" y="6249829"/>
            <a:ext cx="496014" cy="496014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7" name="Text 14"/>
          <p:cNvSpPr/>
          <p:nvPr/>
        </p:nvSpPr>
        <p:spPr>
          <a:xfrm>
            <a:off x="1012984" y="6332458"/>
            <a:ext cx="178594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23149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Applications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3149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 powers autonomous vehicles, virtual assistants, and advanced medical diagnostics.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9566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Fundamental Concepts in Machine Learning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Binary Classification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Task of categorizing data into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two classes. Uses algorithms like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logistic regression and SVMs.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Features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Input variables used for prediction.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 selection and engineering are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crucial for model performance.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K-Nearest Neighbors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 yet effective algorithm for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classification and regression based on proximity to neighbors.</a:t>
            </a:r>
            <a:endParaRPr lang="en-US" sz="1750" dirty="0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C41D19ED-0F65-FF8A-8A3D-56D87B0E65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37" r="-37"/>
          <a:stretch/>
        </p:blipFill>
        <p:spPr>
          <a:xfrm rot="16200000">
            <a:off x="12300288" y="5899486"/>
            <a:ext cx="2662987" cy="1997240"/>
          </a:xfrm>
          <a:prstGeom prst="rtTriangle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492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1207"/>
            <a:ext cx="73461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Types of Machine Learning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30147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  <a:effectLst>
            <a:softEdge rad="62872"/>
          </a:effectLst>
        </p:spPr>
        <p:txBody>
          <a:bodyPr/>
          <a:lstStyle/>
          <a:p>
            <a:endParaRPr lang="ko-KR" altLang="en-US"/>
          </a:p>
        </p:txBody>
      </p:sp>
      <p:sp>
        <p:nvSpPr>
          <p:cNvPr id="5" name="Text 2"/>
          <p:cNvSpPr/>
          <p:nvPr/>
        </p:nvSpPr>
        <p:spPr>
          <a:xfrm>
            <a:off x="6507004" y="23569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Supervised Learning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847380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Models learn from labeled data. Used for classification and regression tasks.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130147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  <a:effectLst>
            <a:softEdge rad="62872"/>
          </a:effectLst>
        </p:spPr>
        <p:txBody>
          <a:bodyPr/>
          <a:lstStyle/>
          <a:p>
            <a:endParaRPr lang="ko-KR" altLang="en-US"/>
          </a:p>
        </p:txBody>
      </p:sp>
      <p:sp>
        <p:nvSpPr>
          <p:cNvPr id="8" name="Text 5"/>
          <p:cNvSpPr/>
          <p:nvPr/>
        </p:nvSpPr>
        <p:spPr>
          <a:xfrm>
            <a:off x="10398681" y="2356961"/>
            <a:ext cx="31521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Unsupervised Learning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284738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Discovers patterns in unlabeled data. Includes clustering and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dimensionality reduction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techniques.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  <a:effectLst>
            <a:softEdge rad="62872"/>
          </a:effectLst>
        </p:spPr>
        <p:txBody>
          <a:bodyPr/>
          <a:lstStyle/>
          <a:p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65070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Sampling Bias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46985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Occurs when training data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doesn't represent the population</a:t>
            </a:r>
            <a:r>
              <a:rPr lang="en-US" altLang="ko-KR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Can lead to inaccurate models.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752618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  <a:effectLst>
            <a:softEdge rad="62872"/>
          </a:effectLst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1"/>
          <p:cNvSpPr/>
          <p:nvPr/>
        </p:nvSpPr>
        <p:spPr>
          <a:xfrm>
            <a:off x="10398681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98681" y="5469850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Crucial step involving cleaning, normalization, and feature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engineering to improve model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performance.</a:t>
            </a:r>
            <a:endParaRPr lang="en-US" sz="1750" dirty="0"/>
          </a:p>
        </p:txBody>
      </p:sp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1064296D-CD8A-7D4D-BDC6-EC22158252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95000"/>
                    </a14:imgEffect>
                  </a14:imgLayer>
                </a14:imgProps>
              </a:ext>
            </a:extLst>
          </a:blip>
          <a:srcRect l="-37" r="-37"/>
          <a:stretch/>
        </p:blipFill>
        <p:spPr>
          <a:xfrm rot="16200000">
            <a:off x="12682046" y="6281241"/>
            <a:ext cx="1081324" cy="2815391"/>
          </a:xfrm>
          <a:prstGeom prst="rtTriangle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62160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Regression Techniques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Linear Regression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Models linear relationship between variables.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 but effective for many problems.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30845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Polynomial Regression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Extends linear regression to capture non-linear relationships using polynomial functions.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37232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Ridge and Lasso Regression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Regularization techniques to prevent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overfitting in high-dimensional data.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89" y="0"/>
            <a:ext cx="14630400" cy="2835235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801410" y="5406509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21" name="Image 0" descr="preencoded.png">
            <a:extLst>
              <a:ext uri="{FF2B5EF4-FFF2-40B4-BE49-F238E27FC236}">
                <a16:creationId xmlns:a16="http://schemas.microsoft.com/office/drawing/2014/main" id="{611A69CC-5FFA-FE68-E8AE-598D4F5E225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37" r="-37"/>
          <a:stretch/>
        </p:blipFill>
        <p:spPr>
          <a:xfrm rot="16200000">
            <a:off x="12790452" y="6389647"/>
            <a:ext cx="864511" cy="2815391"/>
          </a:xfrm>
          <a:prstGeom prst="rtTriangle">
            <a:avLst/>
          </a:prstGeom>
        </p:spPr>
      </p:pic>
      <p:sp>
        <p:nvSpPr>
          <p:cNvPr id="22" name="Text 28">
            <a:extLst>
              <a:ext uri="{FF2B5EF4-FFF2-40B4-BE49-F238E27FC236}">
                <a16:creationId xmlns:a16="http://schemas.microsoft.com/office/drawing/2014/main" id="{22E6DA7C-7003-E135-B71A-32FCC9F2DE25}"/>
              </a:ext>
            </a:extLst>
          </p:cNvPr>
          <p:cNvSpPr/>
          <p:nvPr/>
        </p:nvSpPr>
        <p:spPr>
          <a:xfrm>
            <a:off x="533400" y="3280531"/>
            <a:ext cx="13563600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terms associated with regression include:</a:t>
            </a:r>
            <a:endParaRPr lang="en-US" sz="1200" dirty="0"/>
          </a:p>
        </p:txBody>
      </p:sp>
      <p:sp>
        <p:nvSpPr>
          <p:cNvPr id="23" name="Shape 29">
            <a:extLst>
              <a:ext uri="{FF2B5EF4-FFF2-40B4-BE49-F238E27FC236}">
                <a16:creationId xmlns:a16="http://schemas.microsoft.com/office/drawing/2014/main" id="{62B29218-CB8C-14E0-AF7E-9F3221293647}"/>
              </a:ext>
            </a:extLst>
          </p:cNvPr>
          <p:cNvSpPr/>
          <p:nvPr/>
        </p:nvSpPr>
        <p:spPr>
          <a:xfrm>
            <a:off x="793789" y="4259225"/>
            <a:ext cx="342900" cy="342900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4" name="Text 30">
            <a:extLst>
              <a:ext uri="{FF2B5EF4-FFF2-40B4-BE49-F238E27FC236}">
                <a16:creationId xmlns:a16="http://schemas.microsoft.com/office/drawing/2014/main" id="{920185DA-0FAF-4D95-6948-4FAF6A3B6345}"/>
              </a:ext>
            </a:extLst>
          </p:cNvPr>
          <p:cNvSpPr/>
          <p:nvPr/>
        </p:nvSpPr>
        <p:spPr>
          <a:xfrm>
            <a:off x="918090" y="4316375"/>
            <a:ext cx="94298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1800" dirty="0"/>
          </a:p>
        </p:txBody>
      </p:sp>
      <p:sp>
        <p:nvSpPr>
          <p:cNvPr id="25" name="Text 31">
            <a:extLst>
              <a:ext uri="{FF2B5EF4-FFF2-40B4-BE49-F238E27FC236}">
                <a16:creationId xmlns:a16="http://schemas.microsoft.com/office/drawing/2014/main" id="{B2EEB440-005A-A6C7-261B-F34F59D93EF1}"/>
              </a:ext>
            </a:extLst>
          </p:cNvPr>
          <p:cNvSpPr/>
          <p:nvPr/>
        </p:nvSpPr>
        <p:spPr>
          <a:xfrm>
            <a:off x="1289089" y="4259225"/>
            <a:ext cx="253746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Coefficient of Determination</a:t>
            </a:r>
            <a:endParaRPr lang="en-US" sz="1500" dirty="0"/>
          </a:p>
        </p:txBody>
      </p:sp>
      <p:sp>
        <p:nvSpPr>
          <p:cNvPr id="26" name="Text 32">
            <a:extLst>
              <a:ext uri="{FF2B5EF4-FFF2-40B4-BE49-F238E27FC236}">
                <a16:creationId xmlns:a16="http://schemas.microsoft.com/office/drawing/2014/main" id="{90E2057C-9EED-87FC-EAA7-C2E8F1938544}"/>
              </a:ext>
            </a:extLst>
          </p:cNvPr>
          <p:cNvSpPr/>
          <p:nvPr/>
        </p:nvSpPr>
        <p:spPr>
          <a:xfrm>
            <a:off x="1289089" y="4588790"/>
            <a:ext cx="6210300" cy="243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Measures the proportion of variance in the target variable that is explained by the model.</a:t>
            </a:r>
            <a:endParaRPr lang="en-US" sz="1200" dirty="0"/>
          </a:p>
        </p:txBody>
      </p:sp>
      <p:sp>
        <p:nvSpPr>
          <p:cNvPr id="27" name="Shape 33">
            <a:extLst>
              <a:ext uri="{FF2B5EF4-FFF2-40B4-BE49-F238E27FC236}">
                <a16:creationId xmlns:a16="http://schemas.microsoft.com/office/drawing/2014/main" id="{7DBC21F8-0EAD-8006-EF40-12D179137033}"/>
              </a:ext>
            </a:extLst>
          </p:cNvPr>
          <p:cNvSpPr/>
          <p:nvPr/>
        </p:nvSpPr>
        <p:spPr>
          <a:xfrm>
            <a:off x="7651789" y="4259225"/>
            <a:ext cx="342900" cy="342900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8" name="Text 34">
            <a:extLst>
              <a:ext uri="{FF2B5EF4-FFF2-40B4-BE49-F238E27FC236}">
                <a16:creationId xmlns:a16="http://schemas.microsoft.com/office/drawing/2014/main" id="{C9CB9164-891A-BD22-633F-034969FBD349}"/>
              </a:ext>
            </a:extLst>
          </p:cNvPr>
          <p:cNvSpPr/>
          <p:nvPr/>
        </p:nvSpPr>
        <p:spPr>
          <a:xfrm>
            <a:off x="7760017" y="4316375"/>
            <a:ext cx="126325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1800" dirty="0"/>
          </a:p>
        </p:txBody>
      </p:sp>
      <p:sp>
        <p:nvSpPr>
          <p:cNvPr id="29" name="Text 35">
            <a:extLst>
              <a:ext uri="{FF2B5EF4-FFF2-40B4-BE49-F238E27FC236}">
                <a16:creationId xmlns:a16="http://schemas.microsoft.com/office/drawing/2014/main" id="{A26338DF-C195-766B-B0EA-EA2192F34C45}"/>
              </a:ext>
            </a:extLst>
          </p:cNvPr>
          <p:cNvSpPr/>
          <p:nvPr/>
        </p:nvSpPr>
        <p:spPr>
          <a:xfrm>
            <a:off x="8147089" y="4259225"/>
            <a:ext cx="2430899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Overfitting vs. Underfitting</a:t>
            </a:r>
            <a:endParaRPr lang="en-US" sz="1500" dirty="0"/>
          </a:p>
        </p:txBody>
      </p:sp>
      <p:sp>
        <p:nvSpPr>
          <p:cNvPr id="30" name="Text 36">
            <a:extLst>
              <a:ext uri="{FF2B5EF4-FFF2-40B4-BE49-F238E27FC236}">
                <a16:creationId xmlns:a16="http://schemas.microsoft.com/office/drawing/2014/main" id="{DC42B31D-737E-9A65-BDA3-D59FF8DEC355}"/>
              </a:ext>
            </a:extLst>
          </p:cNvPr>
          <p:cNvSpPr/>
          <p:nvPr/>
        </p:nvSpPr>
        <p:spPr>
          <a:xfrm>
            <a:off x="8147089" y="4588790"/>
            <a:ext cx="6210300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Overfitting occurs when the model learns the training data too well, leading to poor </a:t>
            </a:r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performance on unseen data. Underfitting occurs when the model is too simple and </a:t>
            </a:r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doesn't capture the underlying patterns in the data.</a:t>
            </a:r>
            <a:endParaRPr lang="en-US" sz="1200" dirty="0"/>
          </a:p>
        </p:txBody>
      </p:sp>
      <p:sp>
        <p:nvSpPr>
          <p:cNvPr id="31" name="Shape 37">
            <a:extLst>
              <a:ext uri="{FF2B5EF4-FFF2-40B4-BE49-F238E27FC236}">
                <a16:creationId xmlns:a16="http://schemas.microsoft.com/office/drawing/2014/main" id="{EAC0CD1A-7843-EA63-938D-E8BA4E540246}"/>
              </a:ext>
            </a:extLst>
          </p:cNvPr>
          <p:cNvSpPr/>
          <p:nvPr/>
        </p:nvSpPr>
        <p:spPr>
          <a:xfrm>
            <a:off x="793789" y="5644160"/>
            <a:ext cx="342900" cy="342900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2" name="Text 38">
            <a:extLst>
              <a:ext uri="{FF2B5EF4-FFF2-40B4-BE49-F238E27FC236}">
                <a16:creationId xmlns:a16="http://schemas.microsoft.com/office/drawing/2014/main" id="{DDC285FC-BCA9-EBE4-CBF4-D26B7AFF3A9F}"/>
              </a:ext>
            </a:extLst>
          </p:cNvPr>
          <p:cNvSpPr/>
          <p:nvPr/>
        </p:nvSpPr>
        <p:spPr>
          <a:xfrm>
            <a:off x="903446" y="5701310"/>
            <a:ext cx="123468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1800" dirty="0"/>
          </a:p>
        </p:txBody>
      </p:sp>
      <p:sp>
        <p:nvSpPr>
          <p:cNvPr id="33" name="Text 39">
            <a:extLst>
              <a:ext uri="{FF2B5EF4-FFF2-40B4-BE49-F238E27FC236}">
                <a16:creationId xmlns:a16="http://schemas.microsoft.com/office/drawing/2014/main" id="{30FCC690-FD5B-68F7-EB50-9F77E5EC8C63}"/>
              </a:ext>
            </a:extLst>
          </p:cNvPr>
          <p:cNvSpPr/>
          <p:nvPr/>
        </p:nvSpPr>
        <p:spPr>
          <a:xfrm>
            <a:off x="1289089" y="5644160"/>
            <a:ext cx="1905357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Weight (Coefficient)</a:t>
            </a:r>
            <a:endParaRPr lang="en-US" sz="1500" dirty="0"/>
          </a:p>
        </p:txBody>
      </p:sp>
      <p:sp>
        <p:nvSpPr>
          <p:cNvPr id="34" name="Text 40">
            <a:extLst>
              <a:ext uri="{FF2B5EF4-FFF2-40B4-BE49-F238E27FC236}">
                <a16:creationId xmlns:a16="http://schemas.microsoft.com/office/drawing/2014/main" id="{628824CD-AFDB-35E4-9C74-69A8DBF74B10}"/>
              </a:ext>
            </a:extLst>
          </p:cNvPr>
          <p:cNvSpPr/>
          <p:nvPr/>
        </p:nvSpPr>
        <p:spPr>
          <a:xfrm>
            <a:off x="1289089" y="5973725"/>
            <a:ext cx="6210300" cy="487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Represents the strength and direction of the relationship between a feature and the target </a:t>
            </a:r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variable.</a:t>
            </a:r>
            <a:endParaRPr lang="en-US" sz="1200" dirty="0"/>
          </a:p>
        </p:txBody>
      </p:sp>
      <p:sp>
        <p:nvSpPr>
          <p:cNvPr id="35" name="Shape 41">
            <a:extLst>
              <a:ext uri="{FF2B5EF4-FFF2-40B4-BE49-F238E27FC236}">
                <a16:creationId xmlns:a16="http://schemas.microsoft.com/office/drawing/2014/main" id="{FDC3782F-28F5-A128-3C68-2FA6B862D33B}"/>
              </a:ext>
            </a:extLst>
          </p:cNvPr>
          <p:cNvSpPr/>
          <p:nvPr/>
        </p:nvSpPr>
        <p:spPr>
          <a:xfrm>
            <a:off x="7651789" y="5644160"/>
            <a:ext cx="342900" cy="342900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36" name="Text 42">
            <a:extLst>
              <a:ext uri="{FF2B5EF4-FFF2-40B4-BE49-F238E27FC236}">
                <a16:creationId xmlns:a16="http://schemas.microsoft.com/office/drawing/2014/main" id="{1C93DF8C-5331-CD48-8430-80A8C6AF0ED0}"/>
              </a:ext>
            </a:extLst>
          </p:cNvPr>
          <p:cNvSpPr/>
          <p:nvPr/>
        </p:nvSpPr>
        <p:spPr>
          <a:xfrm>
            <a:off x="7756921" y="5701310"/>
            <a:ext cx="132517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1800" dirty="0"/>
          </a:p>
        </p:txBody>
      </p:sp>
      <p:sp>
        <p:nvSpPr>
          <p:cNvPr id="37" name="Text 43">
            <a:extLst>
              <a:ext uri="{FF2B5EF4-FFF2-40B4-BE49-F238E27FC236}">
                <a16:creationId xmlns:a16="http://schemas.microsoft.com/office/drawing/2014/main" id="{03F8E06B-1FE3-F6B0-58DC-7A532259AB90}"/>
              </a:ext>
            </a:extLst>
          </p:cNvPr>
          <p:cNvSpPr/>
          <p:nvPr/>
        </p:nvSpPr>
        <p:spPr>
          <a:xfrm>
            <a:off x="8147089" y="5644160"/>
            <a:ext cx="1905357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Hyperparameter</a:t>
            </a:r>
            <a:endParaRPr lang="en-US" sz="1500" dirty="0"/>
          </a:p>
        </p:txBody>
      </p:sp>
      <p:sp>
        <p:nvSpPr>
          <p:cNvPr id="38" name="Text 44">
            <a:extLst>
              <a:ext uri="{FF2B5EF4-FFF2-40B4-BE49-F238E27FC236}">
                <a16:creationId xmlns:a16="http://schemas.microsoft.com/office/drawing/2014/main" id="{92295DC8-AEEC-970E-98EC-0C06DB068693}"/>
              </a:ext>
            </a:extLst>
          </p:cNvPr>
          <p:cNvSpPr/>
          <p:nvPr/>
        </p:nvSpPr>
        <p:spPr>
          <a:xfrm>
            <a:off x="8147089" y="5973725"/>
            <a:ext cx="6210300" cy="487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parameter that is not learned by the model but is set before training, such as the </a:t>
            </a:r>
          </a:p>
          <a:p>
            <a:pPr marL="0" indent="0">
              <a:lnSpc>
                <a:spcPts val="19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regularization strength in Ridge or Lasso regression.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5301" y="573405"/>
            <a:ext cx="6182201" cy="650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Optimization Techniques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5301" y="1536502"/>
            <a:ext cx="520660" cy="5206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15301" y="2265402"/>
            <a:ext cx="3431143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Stochastic Gradient Descent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215301" y="2715697"/>
            <a:ext cx="7686199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Updates model parameters using one training example at a time. Fast but noisy.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5301" y="3673554"/>
            <a:ext cx="520660" cy="5206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15301" y="4402455"/>
            <a:ext cx="3527108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Mini-batch Gradient Descent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215301" y="4852749"/>
            <a:ext cx="7686199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Balances speed and stability by using small batches of training data.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5301" y="5810607"/>
            <a:ext cx="520660" cy="5206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15301" y="6539508"/>
            <a:ext cx="2860000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Batch Gradient Descent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215301" y="6989802"/>
            <a:ext cx="7686199" cy="6662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Uses entire dataset for each update. 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Stable but computationally expensive for large datasets.</a:t>
            </a:r>
            <a:endParaRPr lang="en-US" sz="1600" dirty="0"/>
          </a:p>
        </p:txBody>
      </p:sp>
      <p:pic>
        <p:nvPicPr>
          <p:cNvPr id="13" name="Image 0" descr="preencoded.png">
            <a:extLst>
              <a:ext uri="{FF2B5EF4-FFF2-40B4-BE49-F238E27FC236}">
                <a16:creationId xmlns:a16="http://schemas.microsoft.com/office/drawing/2014/main" id="{5C1412D2-DFC0-1DD1-20BF-0DCF6FFA262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37" r="-37"/>
          <a:stretch/>
        </p:blipFill>
        <p:spPr>
          <a:xfrm rot="16200000">
            <a:off x="12300288" y="5899486"/>
            <a:ext cx="2662987" cy="1997240"/>
          </a:xfrm>
          <a:prstGeom prst="rtTriangle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1312</TotalTime>
  <Words>607</Words>
  <Application>Microsoft Macintosh PowerPoint</Application>
  <PresentationFormat>사용자 지정</PresentationFormat>
  <Paragraphs>115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Roboto Slab</vt:lpstr>
      <vt:lpstr>Roboto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김상준</cp:lastModifiedBy>
  <cp:revision>5</cp:revision>
  <dcterms:created xsi:type="dcterms:W3CDTF">2024-11-11T02:59:28Z</dcterms:created>
  <dcterms:modified xsi:type="dcterms:W3CDTF">2024-11-14T01:14:17Z</dcterms:modified>
</cp:coreProperties>
</file>